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2" r:id="rId3"/>
    <p:sldId id="260" r:id="rId4"/>
    <p:sldId id="257" r:id="rId5"/>
    <p:sldId id="258" r:id="rId6"/>
    <p:sldId id="259"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D0F21-4538-4859-A24A-AAC9E84C8D29}"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4A666-7794-4990-8BA6-FDF5F8BC97FF}" type="slidenum">
              <a:rPr lang="en-US" smtClean="0"/>
              <a:t>‹#›</a:t>
            </a:fld>
            <a:endParaRPr lang="en-US"/>
          </a:p>
        </p:txBody>
      </p:sp>
    </p:spTree>
    <p:extLst>
      <p:ext uri="{BB962C8B-B14F-4D97-AF65-F5344CB8AC3E}">
        <p14:creationId xmlns:p14="http://schemas.microsoft.com/office/powerpoint/2010/main" val="1922595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7D98D6-9F96-446A-ABAC-0458395D7D62}"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37B60-A795-4FB3-99D9-A33D22E618F6}" type="slidenum">
              <a:rPr lang="en-US" smtClean="0"/>
              <a:t>‹#›</a:t>
            </a:fld>
            <a:endParaRPr lang="en-US"/>
          </a:p>
        </p:txBody>
      </p:sp>
    </p:spTree>
    <p:extLst>
      <p:ext uri="{BB962C8B-B14F-4D97-AF65-F5344CB8AC3E}">
        <p14:creationId xmlns:p14="http://schemas.microsoft.com/office/powerpoint/2010/main" val="60460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7D98D6-9F96-446A-ABAC-0458395D7D62}"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37B60-A795-4FB3-99D9-A33D22E618F6}" type="slidenum">
              <a:rPr lang="en-US" smtClean="0"/>
              <a:t>‹#›</a:t>
            </a:fld>
            <a:endParaRPr lang="en-US"/>
          </a:p>
        </p:txBody>
      </p:sp>
    </p:spTree>
    <p:extLst>
      <p:ext uri="{BB962C8B-B14F-4D97-AF65-F5344CB8AC3E}">
        <p14:creationId xmlns:p14="http://schemas.microsoft.com/office/powerpoint/2010/main" val="129448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7D98D6-9F96-446A-ABAC-0458395D7D62}"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37B60-A795-4FB3-99D9-A33D22E618F6}" type="slidenum">
              <a:rPr lang="en-US" smtClean="0"/>
              <a:t>‹#›</a:t>
            </a:fld>
            <a:endParaRPr lang="en-US"/>
          </a:p>
        </p:txBody>
      </p:sp>
    </p:spTree>
    <p:extLst>
      <p:ext uri="{BB962C8B-B14F-4D97-AF65-F5344CB8AC3E}">
        <p14:creationId xmlns:p14="http://schemas.microsoft.com/office/powerpoint/2010/main" val="129198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7D98D6-9F96-446A-ABAC-0458395D7D62}"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37B60-A795-4FB3-99D9-A33D22E618F6}" type="slidenum">
              <a:rPr lang="en-US" smtClean="0"/>
              <a:t>‹#›</a:t>
            </a:fld>
            <a:endParaRPr lang="en-US"/>
          </a:p>
        </p:txBody>
      </p:sp>
    </p:spTree>
    <p:extLst>
      <p:ext uri="{BB962C8B-B14F-4D97-AF65-F5344CB8AC3E}">
        <p14:creationId xmlns:p14="http://schemas.microsoft.com/office/powerpoint/2010/main" val="129463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7D98D6-9F96-446A-ABAC-0458395D7D62}"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37B60-A795-4FB3-99D9-A33D22E618F6}" type="slidenum">
              <a:rPr lang="en-US" smtClean="0"/>
              <a:t>‹#›</a:t>
            </a:fld>
            <a:endParaRPr lang="en-US"/>
          </a:p>
        </p:txBody>
      </p:sp>
    </p:spTree>
    <p:extLst>
      <p:ext uri="{BB962C8B-B14F-4D97-AF65-F5344CB8AC3E}">
        <p14:creationId xmlns:p14="http://schemas.microsoft.com/office/powerpoint/2010/main" val="30523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7D98D6-9F96-446A-ABAC-0458395D7D62}"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37B60-A795-4FB3-99D9-A33D22E618F6}" type="slidenum">
              <a:rPr lang="en-US" smtClean="0"/>
              <a:t>‹#›</a:t>
            </a:fld>
            <a:endParaRPr lang="en-US"/>
          </a:p>
        </p:txBody>
      </p:sp>
    </p:spTree>
    <p:extLst>
      <p:ext uri="{BB962C8B-B14F-4D97-AF65-F5344CB8AC3E}">
        <p14:creationId xmlns:p14="http://schemas.microsoft.com/office/powerpoint/2010/main" val="387913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7D98D6-9F96-446A-ABAC-0458395D7D62}"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37B60-A795-4FB3-99D9-A33D22E618F6}" type="slidenum">
              <a:rPr lang="en-US" smtClean="0"/>
              <a:t>‹#›</a:t>
            </a:fld>
            <a:endParaRPr lang="en-US"/>
          </a:p>
        </p:txBody>
      </p:sp>
    </p:spTree>
    <p:extLst>
      <p:ext uri="{BB962C8B-B14F-4D97-AF65-F5344CB8AC3E}">
        <p14:creationId xmlns:p14="http://schemas.microsoft.com/office/powerpoint/2010/main" val="163163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7D98D6-9F96-446A-ABAC-0458395D7D62}"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37B60-A795-4FB3-99D9-A33D22E618F6}" type="slidenum">
              <a:rPr lang="en-US" smtClean="0"/>
              <a:t>‹#›</a:t>
            </a:fld>
            <a:endParaRPr lang="en-US"/>
          </a:p>
        </p:txBody>
      </p:sp>
    </p:spTree>
    <p:extLst>
      <p:ext uri="{BB962C8B-B14F-4D97-AF65-F5344CB8AC3E}">
        <p14:creationId xmlns:p14="http://schemas.microsoft.com/office/powerpoint/2010/main" val="247954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D98D6-9F96-446A-ABAC-0458395D7D62}"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37B60-A795-4FB3-99D9-A33D22E618F6}" type="slidenum">
              <a:rPr lang="en-US" smtClean="0"/>
              <a:t>‹#›</a:t>
            </a:fld>
            <a:endParaRPr lang="en-US"/>
          </a:p>
        </p:txBody>
      </p:sp>
    </p:spTree>
    <p:extLst>
      <p:ext uri="{BB962C8B-B14F-4D97-AF65-F5344CB8AC3E}">
        <p14:creationId xmlns:p14="http://schemas.microsoft.com/office/powerpoint/2010/main" val="317909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7D98D6-9F96-446A-ABAC-0458395D7D62}"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37B60-A795-4FB3-99D9-A33D22E618F6}" type="slidenum">
              <a:rPr lang="en-US" smtClean="0"/>
              <a:t>‹#›</a:t>
            </a:fld>
            <a:endParaRPr lang="en-US"/>
          </a:p>
        </p:txBody>
      </p:sp>
    </p:spTree>
    <p:extLst>
      <p:ext uri="{BB962C8B-B14F-4D97-AF65-F5344CB8AC3E}">
        <p14:creationId xmlns:p14="http://schemas.microsoft.com/office/powerpoint/2010/main" val="106265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7D98D6-9F96-446A-ABAC-0458395D7D62}"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37B60-A795-4FB3-99D9-A33D22E618F6}" type="slidenum">
              <a:rPr lang="en-US" smtClean="0"/>
              <a:t>‹#›</a:t>
            </a:fld>
            <a:endParaRPr lang="en-US"/>
          </a:p>
        </p:txBody>
      </p:sp>
    </p:spTree>
    <p:extLst>
      <p:ext uri="{BB962C8B-B14F-4D97-AF65-F5344CB8AC3E}">
        <p14:creationId xmlns:p14="http://schemas.microsoft.com/office/powerpoint/2010/main" val="400515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D98D6-9F96-446A-ABAC-0458395D7D62}" type="datetimeFigureOut">
              <a:rPr lang="en-US" smtClean="0"/>
              <a:t>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37B60-A795-4FB3-99D9-A33D22E618F6}" type="slidenum">
              <a:rPr lang="en-US" smtClean="0"/>
              <a:t>‹#›</a:t>
            </a:fld>
            <a:endParaRPr lang="en-US"/>
          </a:p>
        </p:txBody>
      </p:sp>
    </p:spTree>
    <p:extLst>
      <p:ext uri="{BB962C8B-B14F-4D97-AF65-F5344CB8AC3E}">
        <p14:creationId xmlns:p14="http://schemas.microsoft.com/office/powerpoint/2010/main" val="8736519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01A9-134F-47D3-BFA7-987F60545A4D}"/>
              </a:ext>
            </a:extLst>
          </p:cNvPr>
          <p:cNvSpPr>
            <a:spLocks noGrp="1"/>
          </p:cNvSpPr>
          <p:nvPr>
            <p:ph type="ctrTitle"/>
          </p:nvPr>
        </p:nvSpPr>
        <p:spPr>
          <a:xfrm>
            <a:off x="7464614" y="294640"/>
            <a:ext cx="4615626" cy="4378433"/>
          </a:xfrm>
        </p:spPr>
        <p:txBody>
          <a:bodyPr anchor="b">
            <a:normAutofit/>
          </a:bodyPr>
          <a:lstStyle/>
          <a:p>
            <a:br>
              <a:rPr lang="en-US" sz="6600" dirty="0">
                <a:latin typeface="+mn-lt"/>
              </a:rPr>
            </a:br>
            <a:r>
              <a:rPr lang="en-US" sz="6600" dirty="0">
                <a:latin typeface="+mn-lt"/>
              </a:rPr>
              <a:t> Vanuatu</a:t>
            </a:r>
          </a:p>
        </p:txBody>
      </p:sp>
      <p:sp>
        <p:nvSpPr>
          <p:cNvPr id="3" name="Subtitle 2">
            <a:extLst>
              <a:ext uri="{FF2B5EF4-FFF2-40B4-BE49-F238E27FC236}">
                <a16:creationId xmlns:a16="http://schemas.microsoft.com/office/drawing/2014/main" id="{9F8D9A5D-1D57-4C07-A199-D59767A5B561}"/>
              </a:ext>
            </a:extLst>
          </p:cNvPr>
          <p:cNvSpPr>
            <a:spLocks noGrp="1"/>
          </p:cNvSpPr>
          <p:nvPr>
            <p:ph type="subTitle" idx="1"/>
          </p:nvPr>
        </p:nvSpPr>
        <p:spPr>
          <a:xfrm>
            <a:off x="7464612" y="4750893"/>
            <a:ext cx="4615626" cy="1147863"/>
          </a:xfrm>
        </p:spPr>
        <p:txBody>
          <a:bodyPr anchor="t">
            <a:normAutofit/>
          </a:bodyPr>
          <a:lstStyle/>
          <a:p>
            <a:r>
              <a:rPr lang="en-US" sz="3600" dirty="0"/>
              <a:t>World Day of Prayer 2021</a:t>
            </a:r>
          </a:p>
        </p:txBody>
      </p:sp>
      <p:pic>
        <p:nvPicPr>
          <p:cNvPr id="5" name="Picture 4" descr="A picture containing person, ground, outdoor, group&#10;&#10;Description automatically generated">
            <a:extLst>
              <a:ext uri="{FF2B5EF4-FFF2-40B4-BE49-F238E27FC236}">
                <a16:creationId xmlns:a16="http://schemas.microsoft.com/office/drawing/2014/main" id="{4521B28B-5665-4202-946C-5A6C002FC264}"/>
              </a:ext>
            </a:extLst>
          </p:cNvPr>
          <p:cNvPicPr>
            <a:picLocks noChangeAspect="1"/>
          </p:cNvPicPr>
          <p:nvPr/>
        </p:nvPicPr>
        <p:blipFill rotWithShape="1">
          <a:blip r:embed="rId2">
            <a:extLst>
              <a:ext uri="{28A0092B-C50C-407E-A947-70E740481C1C}">
                <a14:useLocalDpi xmlns:a14="http://schemas.microsoft.com/office/drawing/2010/main" val="0"/>
              </a:ext>
            </a:extLst>
          </a:blip>
          <a:srcRect l="13944" r="16594"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9" name="Picture 8">
            <a:extLst>
              <a:ext uri="{FF2B5EF4-FFF2-40B4-BE49-F238E27FC236}">
                <a16:creationId xmlns:a16="http://schemas.microsoft.com/office/drawing/2014/main" id="{F80FFCD1-4FD7-46AB-91B0-DBEFB52C3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438" y="217025"/>
            <a:ext cx="2789499" cy="3211975"/>
          </a:xfrm>
          <a:prstGeom prst="rect">
            <a:avLst/>
          </a:prstGeom>
        </p:spPr>
      </p:pic>
    </p:spTree>
    <p:extLst>
      <p:ext uri="{BB962C8B-B14F-4D97-AF65-F5344CB8AC3E}">
        <p14:creationId xmlns:p14="http://schemas.microsoft.com/office/powerpoint/2010/main" val="235985359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6996C7BC-2428-4AE1-8F98-F4D128786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171700"/>
            <a:ext cx="7715250" cy="428625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1EF36FF9-349C-40DD-837C-E2DA803B2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143" y="228600"/>
            <a:ext cx="5155157" cy="2719387"/>
          </a:xfrm>
          <a:prstGeom prst="rect">
            <a:avLst/>
          </a:prstGeom>
        </p:spPr>
      </p:pic>
      <p:sp>
        <p:nvSpPr>
          <p:cNvPr id="7" name="TextBox 6">
            <a:extLst>
              <a:ext uri="{FF2B5EF4-FFF2-40B4-BE49-F238E27FC236}">
                <a16:creationId xmlns:a16="http://schemas.microsoft.com/office/drawing/2014/main" id="{2E09FFB8-302E-42C5-BBD3-81E05E84384B}"/>
              </a:ext>
            </a:extLst>
          </p:cNvPr>
          <p:cNvSpPr txBox="1"/>
          <p:nvPr/>
        </p:nvSpPr>
        <p:spPr>
          <a:xfrm>
            <a:off x="266700" y="585787"/>
            <a:ext cx="6319838" cy="1384995"/>
          </a:xfrm>
          <a:prstGeom prst="rect">
            <a:avLst/>
          </a:prstGeom>
          <a:noFill/>
        </p:spPr>
        <p:txBody>
          <a:bodyPr wrap="square" rtlCol="0">
            <a:spAutoFit/>
          </a:bodyPr>
          <a:lstStyle/>
          <a:p>
            <a:r>
              <a:rPr lang="en-US" sz="2800" dirty="0"/>
              <a:t>Vanuatu is an archipelago of about 80 small islands to the Northeast of Australia. About 65 islands are inhabited.</a:t>
            </a:r>
          </a:p>
        </p:txBody>
      </p:sp>
      <p:sp>
        <p:nvSpPr>
          <p:cNvPr id="8" name="TextBox 7">
            <a:extLst>
              <a:ext uri="{FF2B5EF4-FFF2-40B4-BE49-F238E27FC236}">
                <a16:creationId xmlns:a16="http://schemas.microsoft.com/office/drawing/2014/main" id="{96352488-0327-4A20-AEC4-88E324301A15}"/>
              </a:ext>
            </a:extLst>
          </p:cNvPr>
          <p:cNvSpPr txBox="1"/>
          <p:nvPr/>
        </p:nvSpPr>
        <p:spPr>
          <a:xfrm>
            <a:off x="8472487" y="3429000"/>
            <a:ext cx="3211831" cy="2677656"/>
          </a:xfrm>
          <a:prstGeom prst="rect">
            <a:avLst/>
          </a:prstGeom>
          <a:noFill/>
        </p:spPr>
        <p:txBody>
          <a:bodyPr wrap="square" rtlCol="0">
            <a:spAutoFit/>
          </a:bodyPr>
          <a:lstStyle/>
          <a:p>
            <a:r>
              <a:rPr lang="en-US" sz="2400" dirty="0"/>
              <a:t>There are about 300,000 inhabitants on the islands. Citizens of Vanuatu are referred to as Ni Vanuatu or Ni Van. They speak Bislama, English and French.</a:t>
            </a:r>
          </a:p>
        </p:txBody>
      </p:sp>
    </p:spTree>
    <p:extLst>
      <p:ext uri="{BB962C8B-B14F-4D97-AF65-F5344CB8AC3E}">
        <p14:creationId xmlns:p14="http://schemas.microsoft.com/office/powerpoint/2010/main" val="37923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ree, outdoor, accessory&#10;&#10;Description automatically generated">
            <a:extLst>
              <a:ext uri="{FF2B5EF4-FFF2-40B4-BE49-F238E27FC236}">
                <a16:creationId xmlns:a16="http://schemas.microsoft.com/office/drawing/2014/main" id="{111E81C0-62E4-4162-9C45-54904E2963D8}"/>
              </a:ext>
            </a:extLst>
          </p:cNvPr>
          <p:cNvPicPr>
            <a:picLocks noChangeAspect="1"/>
          </p:cNvPicPr>
          <p:nvPr/>
        </p:nvPicPr>
        <p:blipFill rotWithShape="1">
          <a:blip r:embed="rId2">
            <a:extLst>
              <a:ext uri="{28A0092B-C50C-407E-A947-70E740481C1C}">
                <a14:useLocalDpi xmlns:a14="http://schemas.microsoft.com/office/drawing/2010/main" val="0"/>
              </a:ext>
            </a:extLst>
          </a:blip>
          <a:srcRect t="15111" r="-1" b="29798"/>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6" name="TextBox 5">
            <a:extLst>
              <a:ext uri="{FF2B5EF4-FFF2-40B4-BE49-F238E27FC236}">
                <a16:creationId xmlns:a16="http://schemas.microsoft.com/office/drawing/2014/main" id="{5EF07B5C-814B-47B1-BD04-6A6FF2D67922}"/>
              </a:ext>
            </a:extLst>
          </p:cNvPr>
          <p:cNvSpPr txBox="1"/>
          <p:nvPr/>
        </p:nvSpPr>
        <p:spPr>
          <a:xfrm>
            <a:off x="172720" y="833121"/>
            <a:ext cx="3545840" cy="6217087"/>
          </a:xfrm>
          <a:prstGeom prst="rect">
            <a:avLst/>
          </a:prstGeom>
          <a:noFill/>
        </p:spPr>
        <p:txBody>
          <a:bodyPr wrap="square" rtlCol="0">
            <a:spAutoFit/>
          </a:bodyPr>
          <a:lstStyle/>
          <a:p>
            <a:r>
              <a:rPr lang="en-US" sz="2000" dirty="0"/>
              <a:t>- </a:t>
            </a:r>
            <a:r>
              <a:rPr lang="en-US" sz="2000" dirty="0" err="1"/>
              <a:t>Lilyrose</a:t>
            </a:r>
            <a:r>
              <a:rPr lang="en-US" sz="2000" dirty="0"/>
              <a:t> </a:t>
            </a:r>
            <a:r>
              <a:rPr lang="en-US" sz="2000" dirty="0" err="1"/>
              <a:t>Sarilobani</a:t>
            </a:r>
            <a:r>
              <a:rPr lang="en-US" sz="2000" dirty="0"/>
              <a:t> and her husband began caring for orphaned and vulnerable children in their neighborhood many years ago. She heard about The Salvation Army and thought their ministry seemed to be in line with The Army’s mission.</a:t>
            </a:r>
          </a:p>
          <a:p>
            <a:endParaRPr lang="en-US" sz="1000" dirty="0"/>
          </a:p>
          <a:p>
            <a:r>
              <a:rPr lang="en-US" sz="2000" dirty="0"/>
              <a:t>- Salvationist visitors from Australia connected with </a:t>
            </a:r>
            <a:r>
              <a:rPr lang="en-US" sz="2000" dirty="0" err="1"/>
              <a:t>Lilyrose</a:t>
            </a:r>
            <a:r>
              <a:rPr lang="en-US" sz="2000" dirty="0"/>
              <a:t> on one of their visits and a partnership developed.</a:t>
            </a:r>
          </a:p>
          <a:p>
            <a:endParaRPr lang="en-US" sz="1000" dirty="0"/>
          </a:p>
          <a:p>
            <a:r>
              <a:rPr lang="en-US" sz="2000" dirty="0"/>
              <a:t>- Today </a:t>
            </a:r>
            <a:r>
              <a:rPr lang="en-US" sz="2000" dirty="0" err="1"/>
              <a:t>Lilyrose</a:t>
            </a:r>
            <a:r>
              <a:rPr lang="en-US" sz="2000" dirty="0"/>
              <a:t> continues her care of vulnerable children while also running an Outpost, and Salvation Army ministries in her city.</a:t>
            </a:r>
          </a:p>
          <a:p>
            <a:endParaRPr lang="en-US" dirty="0">
              <a:solidFill>
                <a:schemeClr val="bg1"/>
              </a:solidFill>
            </a:endParaRPr>
          </a:p>
        </p:txBody>
      </p:sp>
      <p:sp>
        <p:nvSpPr>
          <p:cNvPr id="2" name="TextBox 1">
            <a:extLst>
              <a:ext uri="{FF2B5EF4-FFF2-40B4-BE49-F238E27FC236}">
                <a16:creationId xmlns:a16="http://schemas.microsoft.com/office/drawing/2014/main" id="{2D82BB03-1798-401F-9489-78407121623E}"/>
              </a:ext>
            </a:extLst>
          </p:cNvPr>
          <p:cNvSpPr txBox="1"/>
          <p:nvPr/>
        </p:nvSpPr>
        <p:spPr>
          <a:xfrm flipH="1">
            <a:off x="543559" y="193040"/>
            <a:ext cx="2621282" cy="584775"/>
          </a:xfrm>
          <a:prstGeom prst="rect">
            <a:avLst/>
          </a:prstGeom>
          <a:noFill/>
        </p:spPr>
        <p:txBody>
          <a:bodyPr wrap="square" rtlCol="0">
            <a:spAutoFit/>
          </a:bodyPr>
          <a:lstStyle/>
          <a:p>
            <a:pPr algn="ctr"/>
            <a:r>
              <a:rPr lang="en-US" sz="3200" dirty="0"/>
              <a:t>History</a:t>
            </a:r>
          </a:p>
        </p:txBody>
      </p:sp>
    </p:spTree>
    <p:extLst>
      <p:ext uri="{BB962C8B-B14F-4D97-AF65-F5344CB8AC3E}">
        <p14:creationId xmlns:p14="http://schemas.microsoft.com/office/powerpoint/2010/main" val="393730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DF3A3-990C-41AF-A3C2-675D14E0F552}"/>
              </a:ext>
            </a:extLst>
          </p:cNvPr>
          <p:cNvPicPr>
            <a:picLocks noChangeAspect="1"/>
          </p:cNvPicPr>
          <p:nvPr/>
        </p:nvPicPr>
        <p:blipFill rotWithShape="1">
          <a:blip r:embed="rId2">
            <a:extLst>
              <a:ext uri="{28A0092B-C50C-407E-A947-70E740481C1C}">
                <a14:useLocalDpi xmlns:a14="http://schemas.microsoft.com/office/drawing/2010/main" val="0"/>
              </a:ext>
            </a:extLst>
          </a:blip>
          <a:srcRect r="40146" b="6412"/>
          <a:stretch/>
        </p:blipFill>
        <p:spPr>
          <a:xfrm>
            <a:off x="321733" y="321733"/>
            <a:ext cx="6912187" cy="6214534"/>
          </a:xfrm>
          <a:prstGeom prst="rect">
            <a:avLst/>
          </a:prstGeom>
        </p:spPr>
      </p:pic>
      <p:sp>
        <p:nvSpPr>
          <p:cNvPr id="4" name="TextBox 3">
            <a:extLst>
              <a:ext uri="{FF2B5EF4-FFF2-40B4-BE49-F238E27FC236}">
                <a16:creationId xmlns:a16="http://schemas.microsoft.com/office/drawing/2014/main" id="{139FF679-D90B-4B33-B085-36FAD8B0909B}"/>
              </a:ext>
            </a:extLst>
          </p:cNvPr>
          <p:cNvSpPr txBox="1"/>
          <p:nvPr/>
        </p:nvSpPr>
        <p:spPr>
          <a:xfrm>
            <a:off x="7534275" y="1436158"/>
            <a:ext cx="4402667" cy="5324535"/>
          </a:xfrm>
          <a:prstGeom prst="rect">
            <a:avLst/>
          </a:prstGeom>
          <a:noFill/>
        </p:spPr>
        <p:txBody>
          <a:bodyPr wrap="square" rtlCol="0">
            <a:spAutoFit/>
          </a:bodyPr>
          <a:lstStyle/>
          <a:p>
            <a:r>
              <a:rPr lang="en-US" sz="2800" dirty="0"/>
              <a:t>-The </a:t>
            </a:r>
            <a:r>
              <a:rPr lang="en-US" sz="2800" dirty="0" err="1"/>
              <a:t>Lilyrose</a:t>
            </a:r>
            <a:r>
              <a:rPr lang="en-US" sz="2800" dirty="0"/>
              <a:t> and William </a:t>
            </a:r>
            <a:r>
              <a:rPr lang="en-US" sz="2800" dirty="0" err="1"/>
              <a:t>Sarilobani</a:t>
            </a:r>
            <a:r>
              <a:rPr lang="en-US" sz="2800" dirty="0"/>
              <a:t> live and minister in a neighborhood called: “21 Jump Street”</a:t>
            </a:r>
          </a:p>
          <a:p>
            <a:endParaRPr lang="en-US" sz="800" dirty="0"/>
          </a:p>
          <a:p>
            <a:r>
              <a:rPr lang="en-US" sz="2800" dirty="0"/>
              <a:t>-The </a:t>
            </a:r>
            <a:r>
              <a:rPr lang="en-US" sz="2800" dirty="0" err="1"/>
              <a:t>Sarilobanis</a:t>
            </a:r>
            <a:r>
              <a:rPr lang="en-US" sz="2800" dirty="0"/>
              <a:t> care for at least 12 children providing food, shelter and education.</a:t>
            </a:r>
          </a:p>
          <a:p>
            <a:endParaRPr lang="en-US" sz="800" dirty="0"/>
          </a:p>
          <a:p>
            <a:r>
              <a:rPr lang="en-US" sz="2800" dirty="0"/>
              <a:t>-When anyone in their community is in need, they come to the </a:t>
            </a:r>
            <a:r>
              <a:rPr lang="en-US" sz="2800" dirty="0" err="1"/>
              <a:t>Sarilobanis</a:t>
            </a:r>
            <a:r>
              <a:rPr lang="en-US" sz="2800" dirty="0"/>
              <a:t> and The Salvation Army for help.</a:t>
            </a:r>
          </a:p>
          <a:p>
            <a:endParaRPr lang="en-US" sz="800" dirty="0"/>
          </a:p>
          <a:p>
            <a:endParaRPr lang="en-US" sz="800" dirty="0"/>
          </a:p>
        </p:txBody>
      </p:sp>
      <p:sp>
        <p:nvSpPr>
          <p:cNvPr id="2" name="TextBox 1">
            <a:extLst>
              <a:ext uri="{FF2B5EF4-FFF2-40B4-BE49-F238E27FC236}">
                <a16:creationId xmlns:a16="http://schemas.microsoft.com/office/drawing/2014/main" id="{D0C882AC-B551-4084-8B6A-6CF9A446ED42}"/>
              </a:ext>
            </a:extLst>
          </p:cNvPr>
          <p:cNvSpPr txBox="1"/>
          <p:nvPr/>
        </p:nvSpPr>
        <p:spPr>
          <a:xfrm>
            <a:off x="7677150" y="638174"/>
            <a:ext cx="4259792" cy="584775"/>
          </a:xfrm>
          <a:prstGeom prst="rect">
            <a:avLst/>
          </a:prstGeom>
          <a:noFill/>
        </p:spPr>
        <p:txBody>
          <a:bodyPr wrap="square" rtlCol="0">
            <a:spAutoFit/>
          </a:bodyPr>
          <a:lstStyle/>
          <a:p>
            <a:pPr algn="ctr"/>
            <a:r>
              <a:rPr lang="en-US" sz="3200" dirty="0"/>
              <a:t>Social Services</a:t>
            </a:r>
          </a:p>
        </p:txBody>
      </p:sp>
    </p:spTree>
    <p:extLst>
      <p:ext uri="{BB962C8B-B14F-4D97-AF65-F5344CB8AC3E}">
        <p14:creationId xmlns:p14="http://schemas.microsoft.com/office/powerpoint/2010/main" val="179584880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D027FB63-1AD3-4024-ADE4-7F7F9BA1A698}"/>
              </a:ext>
            </a:extLst>
          </p:cNvPr>
          <p:cNvSpPr txBox="1"/>
          <p:nvPr/>
        </p:nvSpPr>
        <p:spPr>
          <a:xfrm>
            <a:off x="1364503" y="1260154"/>
            <a:ext cx="3058623" cy="785520"/>
          </a:xfrm>
          <a:prstGeom prst="rect">
            <a:avLst/>
          </a:prstGeom>
        </p:spPr>
        <p:txBody>
          <a:bodyPr vert="horz" lIns="91440" tIns="45720" rIns="91440" bIns="45720" rtlCol="0" anchor="t">
            <a:normAutofit/>
          </a:bodyPr>
          <a:lstStyle/>
          <a:p>
            <a:pPr algn="ctr" defTabSz="914400">
              <a:lnSpc>
                <a:spcPct val="90000"/>
              </a:lnSpc>
              <a:spcAft>
                <a:spcPts val="600"/>
              </a:spcAft>
            </a:pPr>
            <a:r>
              <a:rPr lang="en-US" sz="3600" dirty="0"/>
              <a:t>Corps Ministry</a:t>
            </a:r>
          </a:p>
        </p:txBody>
      </p:sp>
      <p:pic>
        <p:nvPicPr>
          <p:cNvPr id="3" name="Picture 2" descr="A group of people posing for a photo&#10;&#10;Description automatically generated">
            <a:extLst>
              <a:ext uri="{FF2B5EF4-FFF2-40B4-BE49-F238E27FC236}">
                <a16:creationId xmlns:a16="http://schemas.microsoft.com/office/drawing/2014/main" id="{1585A93C-D2B1-4598-AE76-65005F44782C}"/>
              </a:ext>
            </a:extLst>
          </p:cNvPr>
          <p:cNvPicPr>
            <a:picLocks noChangeAspect="1"/>
          </p:cNvPicPr>
          <p:nvPr/>
        </p:nvPicPr>
        <p:blipFill rotWithShape="1">
          <a:blip r:embed="rId2">
            <a:extLst>
              <a:ext uri="{28A0092B-C50C-407E-A947-70E740481C1C}">
                <a14:useLocalDpi xmlns:a14="http://schemas.microsoft.com/office/drawing/2010/main" val="0"/>
              </a:ext>
            </a:extLst>
          </a:blip>
          <a:srcRect l="6399" r="10978"/>
          <a:stretch/>
        </p:blipFill>
        <p:spPr>
          <a:xfrm>
            <a:off x="4640258" y="10"/>
            <a:ext cx="7555037" cy="6857990"/>
          </a:xfrm>
          <a:prstGeom prst="rect">
            <a:avLst/>
          </a:prstGeom>
        </p:spPr>
      </p:pic>
      <p:sp>
        <p:nvSpPr>
          <p:cNvPr id="5" name="TextBox 4">
            <a:extLst>
              <a:ext uri="{FF2B5EF4-FFF2-40B4-BE49-F238E27FC236}">
                <a16:creationId xmlns:a16="http://schemas.microsoft.com/office/drawing/2014/main" id="{15051313-BEFE-41DB-9918-87935EC33278}"/>
              </a:ext>
            </a:extLst>
          </p:cNvPr>
          <p:cNvSpPr txBox="1"/>
          <p:nvPr/>
        </p:nvSpPr>
        <p:spPr>
          <a:xfrm>
            <a:off x="347865" y="2301873"/>
            <a:ext cx="3881235" cy="3785652"/>
          </a:xfrm>
          <a:prstGeom prst="rect">
            <a:avLst/>
          </a:prstGeom>
          <a:noFill/>
        </p:spPr>
        <p:txBody>
          <a:bodyPr wrap="square" rtlCol="0">
            <a:spAutoFit/>
          </a:bodyPr>
          <a:lstStyle/>
          <a:p>
            <a:pPr>
              <a:spcAft>
                <a:spcPts val="600"/>
              </a:spcAft>
            </a:pPr>
            <a:r>
              <a:rPr lang="en-US" sz="2000" dirty="0"/>
              <a:t>-There are three outposts, in the capital city of Port Vila (“21 Jump Street”), in </a:t>
            </a:r>
            <a:r>
              <a:rPr lang="en-US" sz="2000" dirty="0" err="1"/>
              <a:t>Aneitiyum</a:t>
            </a:r>
            <a:r>
              <a:rPr lang="en-US" sz="2000" dirty="0"/>
              <a:t> (on a southern island) and in </a:t>
            </a:r>
            <a:r>
              <a:rPr lang="en-US" sz="2000" dirty="0" err="1"/>
              <a:t>Erromango</a:t>
            </a:r>
            <a:r>
              <a:rPr lang="en-US" sz="2000" dirty="0"/>
              <a:t>.</a:t>
            </a:r>
          </a:p>
          <a:p>
            <a:pPr>
              <a:spcAft>
                <a:spcPts val="600"/>
              </a:spcAft>
            </a:pPr>
            <a:endParaRPr lang="en-US" sz="1000" dirty="0"/>
          </a:p>
          <a:p>
            <a:pPr>
              <a:spcAft>
                <a:spcPts val="600"/>
              </a:spcAft>
            </a:pPr>
            <a:r>
              <a:rPr lang="en-US" sz="2000" dirty="0"/>
              <a:t>-There are over 20 Senior Soldiers and 50 Junior Soldiers enrolled so far!</a:t>
            </a:r>
          </a:p>
          <a:p>
            <a:pPr>
              <a:spcAft>
                <a:spcPts val="600"/>
              </a:spcAft>
            </a:pPr>
            <a:endParaRPr lang="en-US" sz="1000" dirty="0"/>
          </a:p>
          <a:p>
            <a:pPr>
              <a:spcAft>
                <a:spcPts val="600"/>
              </a:spcAft>
            </a:pPr>
            <a:r>
              <a:rPr lang="en-US" sz="2000" dirty="0"/>
              <a:t>-In Port Vila, they have worship time 6 days a week, with singing, and Bible teaching.</a:t>
            </a:r>
          </a:p>
        </p:txBody>
      </p:sp>
    </p:spTree>
    <p:extLst>
      <p:ext uri="{BB962C8B-B14F-4D97-AF65-F5344CB8AC3E}">
        <p14:creationId xmlns:p14="http://schemas.microsoft.com/office/powerpoint/2010/main" val="10110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food, person, indoor, marketplace&#10;&#10;Description automatically generated">
            <a:extLst>
              <a:ext uri="{FF2B5EF4-FFF2-40B4-BE49-F238E27FC236}">
                <a16:creationId xmlns:a16="http://schemas.microsoft.com/office/drawing/2014/main" id="{64633212-35E6-46E8-BCD5-B854AE824322}"/>
              </a:ext>
            </a:extLst>
          </p:cNvPr>
          <p:cNvPicPr>
            <a:picLocks noChangeAspect="1"/>
          </p:cNvPicPr>
          <p:nvPr/>
        </p:nvPicPr>
        <p:blipFill rotWithShape="1">
          <a:blip r:embed="rId2">
            <a:extLst>
              <a:ext uri="{28A0092B-C50C-407E-A947-70E740481C1C}">
                <a14:useLocalDpi xmlns:a14="http://schemas.microsoft.com/office/drawing/2010/main" val="0"/>
              </a:ext>
            </a:extLst>
          </a:blip>
          <a:srcRect r="-1" b="1389"/>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4" name="TextBox 3">
            <a:extLst>
              <a:ext uri="{FF2B5EF4-FFF2-40B4-BE49-F238E27FC236}">
                <a16:creationId xmlns:a16="http://schemas.microsoft.com/office/drawing/2014/main" id="{1F92A6D8-1D6F-4A65-9CC4-29A5A9EC933A}"/>
              </a:ext>
            </a:extLst>
          </p:cNvPr>
          <p:cNvSpPr txBox="1"/>
          <p:nvPr/>
        </p:nvSpPr>
        <p:spPr>
          <a:xfrm>
            <a:off x="9272922" y="749244"/>
            <a:ext cx="2773680" cy="1569660"/>
          </a:xfrm>
          <a:prstGeom prst="rect">
            <a:avLst/>
          </a:prstGeom>
          <a:noFill/>
        </p:spPr>
        <p:txBody>
          <a:bodyPr wrap="square" rtlCol="0">
            <a:spAutoFit/>
          </a:bodyPr>
          <a:lstStyle/>
          <a:p>
            <a:pPr algn="ctr"/>
            <a:r>
              <a:rPr lang="en-US" sz="4800" dirty="0"/>
              <a:t>Disaster Services</a:t>
            </a:r>
          </a:p>
        </p:txBody>
      </p:sp>
      <p:sp>
        <p:nvSpPr>
          <p:cNvPr id="5" name="TextBox 4">
            <a:extLst>
              <a:ext uri="{FF2B5EF4-FFF2-40B4-BE49-F238E27FC236}">
                <a16:creationId xmlns:a16="http://schemas.microsoft.com/office/drawing/2014/main" id="{97D428A3-9CA0-487C-B19F-99681008095C}"/>
              </a:ext>
            </a:extLst>
          </p:cNvPr>
          <p:cNvSpPr txBox="1"/>
          <p:nvPr/>
        </p:nvSpPr>
        <p:spPr>
          <a:xfrm>
            <a:off x="9272922" y="2695626"/>
            <a:ext cx="2919058" cy="3785652"/>
          </a:xfrm>
          <a:prstGeom prst="rect">
            <a:avLst/>
          </a:prstGeom>
          <a:noFill/>
        </p:spPr>
        <p:txBody>
          <a:bodyPr wrap="square" rtlCol="0">
            <a:spAutoFit/>
          </a:bodyPr>
          <a:lstStyle/>
          <a:p>
            <a:r>
              <a:rPr lang="en-US" sz="2000" dirty="0"/>
              <a:t>- One of the main outreach avenues The Salvation Army has had in Vanuatu is Disaster relief.</a:t>
            </a:r>
          </a:p>
          <a:p>
            <a:r>
              <a:rPr lang="en-US" sz="2000" dirty="0"/>
              <a:t>- Following Cyclone (Hurricane) Pam in 2015, The Army provided immediate relief of food and clean water, and over time, helped rebuild 15 homes, and establish new water sources. </a:t>
            </a:r>
          </a:p>
        </p:txBody>
      </p:sp>
    </p:spTree>
    <p:extLst>
      <p:ext uri="{BB962C8B-B14F-4D97-AF65-F5344CB8AC3E}">
        <p14:creationId xmlns:p14="http://schemas.microsoft.com/office/powerpoint/2010/main" val="1676645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AD554-5F5E-4378-8D50-752AD9AFB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086" y="1808479"/>
            <a:ext cx="7921144" cy="4548505"/>
          </a:xfrm>
          <a:prstGeom prst="rect">
            <a:avLst/>
          </a:prstGeom>
        </p:spPr>
      </p:pic>
      <p:sp>
        <p:nvSpPr>
          <p:cNvPr id="5" name="TextBox 4">
            <a:extLst>
              <a:ext uri="{FF2B5EF4-FFF2-40B4-BE49-F238E27FC236}">
                <a16:creationId xmlns:a16="http://schemas.microsoft.com/office/drawing/2014/main" id="{E6A1F083-6EE2-4771-963B-04A5417313CA}"/>
              </a:ext>
            </a:extLst>
          </p:cNvPr>
          <p:cNvSpPr txBox="1"/>
          <p:nvPr/>
        </p:nvSpPr>
        <p:spPr>
          <a:xfrm>
            <a:off x="360680" y="396240"/>
            <a:ext cx="11470640" cy="646331"/>
          </a:xfrm>
          <a:prstGeom prst="rect">
            <a:avLst/>
          </a:prstGeom>
          <a:noFill/>
        </p:spPr>
        <p:txBody>
          <a:bodyPr wrap="square" rtlCol="0">
            <a:spAutoFit/>
          </a:bodyPr>
          <a:lstStyle/>
          <a:p>
            <a:pPr algn="ctr"/>
            <a:r>
              <a:rPr lang="en-US" sz="3600" dirty="0"/>
              <a:t>Interesting facts of The Salvation Army in Vanuatu</a:t>
            </a:r>
          </a:p>
        </p:txBody>
      </p:sp>
      <p:sp>
        <p:nvSpPr>
          <p:cNvPr id="6" name="TextBox 5">
            <a:extLst>
              <a:ext uri="{FF2B5EF4-FFF2-40B4-BE49-F238E27FC236}">
                <a16:creationId xmlns:a16="http://schemas.microsoft.com/office/drawing/2014/main" id="{583D6DA4-04DD-400B-8F10-094291AAD99A}"/>
              </a:ext>
            </a:extLst>
          </p:cNvPr>
          <p:cNvSpPr txBox="1"/>
          <p:nvPr/>
        </p:nvSpPr>
        <p:spPr>
          <a:xfrm>
            <a:off x="191770" y="1181100"/>
            <a:ext cx="3637280" cy="5262979"/>
          </a:xfrm>
          <a:prstGeom prst="rect">
            <a:avLst/>
          </a:prstGeom>
          <a:noFill/>
        </p:spPr>
        <p:txBody>
          <a:bodyPr wrap="square" rtlCol="0">
            <a:spAutoFit/>
          </a:bodyPr>
          <a:lstStyle/>
          <a:p>
            <a:r>
              <a:rPr lang="en-US" sz="2400" dirty="0"/>
              <a:t>- The Salvation Army is not yet officially recognized/registered in Vanuatu. This is still a pioneer work.</a:t>
            </a:r>
          </a:p>
          <a:p>
            <a:endParaRPr lang="en-US" sz="1200" dirty="0"/>
          </a:p>
          <a:p>
            <a:r>
              <a:rPr lang="en-US" sz="2400" dirty="0"/>
              <a:t>- It is operating in partnership with the Tweed Heads corps in Australia.</a:t>
            </a:r>
          </a:p>
          <a:p>
            <a:endParaRPr lang="en-US" sz="1200" dirty="0"/>
          </a:p>
          <a:p>
            <a:r>
              <a:rPr lang="en-US" sz="2400" dirty="0"/>
              <a:t>-Additional ministries include: Prison Ministry, Women’s Ministries, fundraising efforts, and social services.</a:t>
            </a:r>
          </a:p>
        </p:txBody>
      </p:sp>
    </p:spTree>
    <p:extLst>
      <p:ext uri="{BB962C8B-B14F-4D97-AF65-F5344CB8AC3E}">
        <p14:creationId xmlns:p14="http://schemas.microsoft.com/office/powerpoint/2010/main" val="39681767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03A466540E4A4DBE98DEF50C6FFF9B" ma:contentTypeVersion="8" ma:contentTypeDescription="Create a new document." ma:contentTypeScope="" ma:versionID="62c9591c240835869a1a34e0dfcde2f3">
  <xsd:schema xmlns:xsd="http://www.w3.org/2001/XMLSchema" xmlns:xs="http://www.w3.org/2001/XMLSchema" xmlns:p="http://schemas.microsoft.com/office/2006/metadata/properties" xmlns:ns2="4bab0141-4934-4e74-906f-054e968ee4ae" targetNamespace="http://schemas.microsoft.com/office/2006/metadata/properties" ma:root="true" ma:fieldsID="59ce81a9ef869260f07849622ac7ac24" ns2:_="">
    <xsd:import namespace="4bab0141-4934-4e74-906f-054e968ee4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ab0141-4934-4e74-906f-054e968ee4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D5AC7F-3144-4A20-828A-D36264630CE1}"/>
</file>

<file path=customXml/itemProps2.xml><?xml version="1.0" encoding="utf-8"?>
<ds:datastoreItem xmlns:ds="http://schemas.openxmlformats.org/officeDocument/2006/customXml" ds:itemID="{C8F89E7B-F958-4B55-9882-2179938F8937}"/>
</file>

<file path=customXml/itemProps3.xml><?xml version="1.0" encoding="utf-8"?>
<ds:datastoreItem xmlns:ds="http://schemas.openxmlformats.org/officeDocument/2006/customXml" ds:itemID="{079B77EC-5E5E-4AF1-9E88-773196F15D1E}"/>
</file>

<file path=docProps/app.xml><?xml version="1.0" encoding="utf-8"?>
<Properties xmlns="http://schemas.openxmlformats.org/officeDocument/2006/extended-properties" xmlns:vt="http://schemas.openxmlformats.org/officeDocument/2006/docPropsVTypes">
  <TotalTime>14</TotalTime>
  <Words>385</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Vanuatu</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Vanuatu</dc:title>
  <dc:creator>Viki Payton</dc:creator>
  <cp:lastModifiedBy>Viki Payton</cp:lastModifiedBy>
  <cp:revision>3</cp:revision>
  <dcterms:created xsi:type="dcterms:W3CDTF">2021-01-22T22:59:37Z</dcterms:created>
  <dcterms:modified xsi:type="dcterms:W3CDTF">2021-01-24T22:07:06Z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0x0101007003A466540E4A4DBE98DEF50C6FFF9B</vt:lpwstr>
  </property>
</Properties>
</file>